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6" r:id="rId7"/>
    <p:sldId id="267" r:id="rId8"/>
    <p:sldId id="268" r:id="rId9"/>
    <p:sldId id="269" r:id="rId10"/>
    <p:sldId id="270" r:id="rId11"/>
    <p:sldId id="262" r:id="rId12"/>
    <p:sldId id="261" r:id="rId13"/>
    <p:sldId id="265" r:id="rId14"/>
    <p:sldId id="271" r:id="rId15"/>
    <p:sldId id="272" r:id="rId16"/>
    <p:sldId id="273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-390" y="-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5/20/2022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5/20/2022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5/20/2022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32"/>
            <a:ext cx="2356674" cy="6853285"/>
            <a:chOff x="6627813" y="195454"/>
            <a:chExt cx="1952625" cy="5678297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454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studme.org/358594/pedagogika/znachenie_vvodnogo_kursa" TargetMode="External"/><Relationship Id="rId2" Type="http://schemas.openxmlformats.org/officeDocument/2006/relationships/hyperlink" Target="http://ekoncept.ru/2018/185006.htm" TargetMode="Externa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FF290BA-279D-F5B0-8AEC-8F306E965FC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89213" y="1500326"/>
            <a:ext cx="8915399" cy="3277055"/>
          </a:xfrm>
        </p:spPr>
        <p:txBody>
          <a:bodyPr>
            <a:normAutofit/>
          </a:bodyPr>
          <a:lstStyle/>
          <a:p>
            <a:pPr algn="ctr"/>
            <a:r>
              <a:rPr lang="en-US" sz="1800" kern="1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II</a:t>
            </a:r>
            <a:r>
              <a:rPr lang="ru-RU" sz="1800" kern="1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Межвузовская научно-практическая конференция «Актуальные ориентиры при проектировании содержания иноязычного образования в нелингвистическом университете»</a:t>
            </a:r>
            <a:r>
              <a:rPr lang="ru-RU" sz="1800" kern="1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1800" kern="1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Особенности преподавания фонетики британского английского языка в ВУЗе.</a:t>
            </a:r>
            <a:r>
              <a:rPr lang="ru-RU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0544F7D7-6C7B-FDF5-E64C-AD1712B52AA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Силенок Валентин Сергеевич, ст. преп. факультет иностранных языков </a:t>
            </a:r>
            <a:r>
              <a:rPr lang="ru-RU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МГУСиТ</a:t>
            </a:r>
            <a:endParaRPr lang="ru-RU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389271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FF290BA-279D-F5B0-8AEC-8F306E965FC2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3276600" y="2514600"/>
            <a:ext cx="8915400" cy="2262188"/>
          </a:xfrm>
        </p:spPr>
        <p:txBody>
          <a:bodyPr/>
          <a:lstStyle/>
          <a:p>
            <a:r>
              <a:rPr lang="ru-RU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49C7E223-F433-B1A8-433E-2BCAB5C286CD}"/>
              </a:ext>
            </a:extLst>
          </p:cNvPr>
          <p:cNvSpPr txBox="1"/>
          <p:nvPr/>
        </p:nvSpPr>
        <p:spPr>
          <a:xfrm>
            <a:off x="1482571" y="914455"/>
            <a:ext cx="9614515" cy="38840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Estuary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English английский широко распространен на юге и юго-востоке Англии, особенно среди молодежи. Многие считали его акцентом рабочего класса, хотя он ни в коем случае не ограничивается рабочим классом.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Estuary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English занимает промежуточное положение между противоположными в социальном плане RP и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Cockney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поэтому некоторые люди используют акцент как средство «слиться с толпой», чтобы казаться более рабочим классом, или в попытке казаться «простым человеком».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«Многие политики в Великобритании используют в своей речи элементы ЕЕ с целью скрыть свою принадлежность к привилегированным слоям общества и стать ближе к своим избирателям» 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[6].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2631737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91A76F7E-7CE7-E67E-FD1D-EA25401CFDD9}"/>
              </a:ext>
            </a:extLst>
          </p:cNvPr>
          <p:cNvSpPr txBox="1"/>
          <p:nvPr/>
        </p:nvSpPr>
        <p:spPr>
          <a:xfrm>
            <a:off x="1580225" y="550416"/>
            <a:ext cx="9942991" cy="52131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kern="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…Д</a:t>
            </a:r>
            <a:r>
              <a:rPr lang="ru-RU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ля людей, желающих беседовать с иностранцами, </a:t>
            </a:r>
            <a:r>
              <a:rPr lang="ru-RU" b="1" i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необходимо усвоить хорошее произношение</a:t>
            </a:r>
            <a:r>
              <a:rPr lang="ru-RU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Как же это сделать? </a:t>
            </a:r>
            <a:r>
              <a:rPr lang="ru-RU" b="1" i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Есть два пути: один — поместить человека в соответствующую иностранную среду </a:t>
            </a:r>
            <a:r>
              <a:rPr lang="ru-RU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 тем, чтобы он интуитивно и очень постепенно перенял ее произношение, и </a:t>
            </a:r>
            <a:r>
              <a:rPr lang="ru-RU" b="1" i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другой — рационализировать дело обучения</a:t>
            </a:r>
            <a:r>
              <a:rPr lang="ru-RU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Первый практически в большинстве случаев недоступен; </a:t>
            </a:r>
            <a:r>
              <a:rPr lang="ru-RU" b="1" i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патефон лишь в ничтожной доле может заменить иностранное окружение и в лучшем случае будет способствовать развитию понимания, но не правильного говорения.</a:t>
            </a:r>
            <a:r>
              <a:rPr lang="ru-RU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 чем же тут дело? Многим кажется, что дело только в «активной практике».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b="1" i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Слушая иностранную речь, мы обыкновенно воспринимаем ее звуки как ближайшие свои</a:t>
            </a:r>
            <a:r>
              <a:rPr lang="ru-RU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... Соответственно мы, конечно, и </a:t>
            </a:r>
            <a:r>
              <a:rPr lang="ru-RU" b="1" i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подражаем иностранной речи, подставляя везде свое произношение. Отсюда </a:t>
            </a:r>
            <a:r>
              <a:rPr lang="ru-RU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 получается то </a:t>
            </a:r>
            <a:r>
              <a:rPr lang="ru-RU" b="1" i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ужасное коверканье</a:t>
            </a:r>
            <a:r>
              <a:rPr lang="ru-RU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образец которого дан был выше. Самое трагичное при этом то, что мы вовсе не слышим своего коверканья, больше того, — что по существу вещей мы и не можем его услышать, если не принять к тому особых мер: нам кажется, что мы правильно подражаем чужому произношению. …Прежде всего, </a:t>
            </a:r>
            <a:r>
              <a:rPr lang="ru-RU" b="1" i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систематическими упражнениями надо добиться того, чтобы учащиеся четко различали на слух правильное и неправильное произношение</a:t>
            </a:r>
            <a:r>
              <a:rPr lang="ru-RU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ru-RU" i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Вступительная статья к книге И. П. Сунцовой «Вводный курс фонетики немецкого языка»</a:t>
            </a:r>
            <a:r>
              <a:rPr lang="en-US" kern="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[7]</a:t>
            </a:r>
            <a:endParaRPr lang="ru-RU" i="1" kern="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714726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:a16="http://schemas.microsoft.com/office/drawing/2014/main" xmlns="" id="{6366A3F4-4A21-2AE3-82CE-45062D34D0F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125787" y="1178560"/>
            <a:ext cx="5940425" cy="450088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3D328AEA-FEAB-3DE3-CCF3-4BBD99045E4A}"/>
              </a:ext>
            </a:extLst>
          </p:cNvPr>
          <p:cNvSpPr txBox="1"/>
          <p:nvPr/>
        </p:nvSpPr>
        <p:spPr>
          <a:xfrm>
            <a:off x="3047260" y="3248620"/>
            <a:ext cx="6094520" cy="3740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RP</a:t>
            </a:r>
            <a:endParaRPr lang="ru-RU" sz="1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15603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FF290BA-279D-F5B0-8AEC-8F306E965FC2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1367161" y="683581"/>
            <a:ext cx="9863091" cy="525558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ru-RU" sz="1600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Обучение фонетике в ВУЗах обычно строится на подражании специальным аудиозаписям и отработка речевых конструкций в специальных упражнениях  </a:t>
            </a:r>
            <a:r>
              <a:rPr lang="ru-RU" sz="1600" b="1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</a:t>
            </a:r>
            <a:r>
              <a:rPr lang="ru-RU" sz="1600" b="1" kern="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дриллах</a:t>
            </a:r>
            <a:r>
              <a:rPr lang="ru-RU" sz="1600" b="1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» (</a:t>
            </a:r>
            <a:r>
              <a:rPr lang="en-US" sz="1600" b="1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drills</a:t>
            </a:r>
            <a:r>
              <a:rPr lang="ru-RU" sz="1600" b="1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), </a:t>
            </a:r>
            <a:r>
              <a:rPr lang="ru-RU" sz="1600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 также в имитационном  воспроизведении речевых моделей. Несмотря на их многообразие (порядка 12), в повседневных ситуациях речевого общения образованный британец использует лишь 8-10 из них. </a:t>
            </a:r>
            <a:r>
              <a:rPr lang="ru-RU" sz="1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1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600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Обучение технике </a:t>
            </a:r>
            <a:r>
              <a:rPr lang="ru-RU" sz="1600" b="1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«теневого чтения» (</a:t>
            </a:r>
            <a:r>
              <a:rPr lang="en-US" sz="1600" b="1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shadow reading</a:t>
            </a:r>
            <a:r>
              <a:rPr lang="ru-RU" sz="1600" b="1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). </a:t>
            </a:r>
            <a:r>
              <a:rPr lang="ru-RU" sz="1600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Она заключается в следующем: </a:t>
            </a:r>
            <a:r>
              <a:rPr lang="ru-RU" sz="1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1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600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«Преподаватель читает текст вслух, а учащиеся за ним, размечая в  тексте для ударения&lt; фразовые и логические&gt;</a:t>
            </a:r>
            <a:r>
              <a:rPr lang="ru-RU" sz="1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1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600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Преподаватель читает текст второй раз, а учащиеся размечаю связывание (</a:t>
            </a:r>
            <a:r>
              <a:rPr lang="ru-RU" sz="1600" kern="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linking</a:t>
            </a:r>
            <a:r>
              <a:rPr lang="ru-RU" sz="1600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r>
              <a:rPr lang="ru-RU" sz="1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1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600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Отдельные фрагменты, которые показывают хорошие примеры связывания &lt; слов &gt; или сложных случаев произношения </a:t>
            </a:r>
            <a:r>
              <a:rPr lang="ru-RU" sz="1600" kern="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произношения</a:t>
            </a:r>
            <a:r>
              <a:rPr lang="ru-RU" sz="1600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затем можно закрепить речевыми упражнениями - «</a:t>
            </a:r>
            <a:r>
              <a:rPr lang="ru-RU" sz="1600" kern="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дриллами</a:t>
            </a:r>
            <a:r>
              <a:rPr lang="ru-RU" sz="1600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».</a:t>
            </a:r>
            <a:r>
              <a:rPr lang="ru-RU" sz="1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1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600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Студенты практикуют эти аспекты произношения, читая текст про себя, прежде чем преподаватель снова прочитает текст вслух, и они слушают.</a:t>
            </a:r>
            <a:r>
              <a:rPr lang="ru-RU" sz="1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1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600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Затем учащиеся читают текст вместе с преподавателем, они должны начать и закончить чтение одновременно с учителем, который читает текст с обычной скоростью.</a:t>
            </a:r>
            <a:r>
              <a:rPr lang="ru-RU" sz="1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1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600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Это хорошо работает после некоторого знакомства с правилами произношения — связной речью, ударением и интонацией».</a:t>
            </a:r>
            <a:r>
              <a:rPr lang="ru-RU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xmlns="" val="28090265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FF290BA-279D-F5B0-8AEC-8F306E965FC2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1970844" y="887767"/>
            <a:ext cx="9676660" cy="4944861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ru-RU" sz="1600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этом упражнении </a:t>
            </a:r>
            <a:r>
              <a:rPr lang="ru-RU" sz="1600" b="1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en-US" sz="1600" b="1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shadow reading)</a:t>
            </a:r>
            <a:r>
              <a:rPr lang="ru-RU" sz="1600" b="1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600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используется текст из учебника, а также практика аудирования и произношения. Это задание является сложным, мотивирующим, и может быть использована со студентами любого уровня языковой подготовки</a:t>
            </a:r>
            <a:r>
              <a:rPr lang="en-US" sz="1600" kern="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br>
              <a:rPr lang="en-US" sz="1600" kern="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600" kern="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Чтение про себя </a:t>
            </a:r>
            <a:r>
              <a:rPr lang="ru-RU" sz="1600" b="1" kern="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компенсирует недостаток общения на иностранном языке</a:t>
            </a:r>
            <a:r>
              <a:rPr lang="ru-RU" sz="1600" kern="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за счет механизма внутренней речи.</a:t>
            </a:r>
            <a:br>
              <a:rPr lang="ru-RU" sz="1600" kern="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600" kern="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Чтение в слух </a:t>
            </a:r>
            <a:r>
              <a:rPr lang="ru-RU" sz="1600" b="1" kern="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способствует самокоррекции.</a:t>
            </a:r>
            <a:r>
              <a:rPr lang="en-US" sz="1600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sz="1600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600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Другим вариантом поставки произношения являются </a:t>
            </a:r>
            <a:r>
              <a:rPr lang="ru-RU" sz="1600" b="1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скороговорки или лимерики</a:t>
            </a:r>
            <a:r>
              <a:rPr lang="ru-RU" sz="1600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br>
              <a:rPr lang="ru-RU" sz="1600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6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«Использование скороговорок в программах изучения языков…является делом очень благодарным - ­</a:t>
            </a:r>
            <a:r>
              <a:rPr lang="ru-RU" sz="16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отработка произношения и беглости речи и интерес</a:t>
            </a:r>
            <a:r>
              <a:rPr lang="ru-RU" sz="16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…все же немаловажные задачи для учащегося» </a:t>
            </a:r>
            <a:r>
              <a:rPr lang="en-US" sz="1600" kern="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[8]</a:t>
            </a:r>
            <a:r>
              <a:rPr lang="ru-RU" sz="1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1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6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Пение на английском языке способствует </a:t>
            </a:r>
            <a:r>
              <a:rPr lang="ru-RU" sz="16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развитию фонематического слуха у обучающихся.</a:t>
            </a:r>
            <a:br>
              <a:rPr lang="ru-RU" sz="16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6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Стимульный материал: </a:t>
            </a:r>
            <a:r>
              <a:rPr lang="ru-RU" sz="16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копирование реплик и моделей речевого поведение героев </a:t>
            </a:r>
            <a:r>
              <a:rPr lang="ru-RU" sz="16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ситкома</a:t>
            </a:r>
            <a:r>
              <a:rPr lang="ru-RU" sz="16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br>
              <a:rPr lang="ru-RU" sz="16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600" b="1" kern="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Заучивание стихотворений</a:t>
            </a:r>
            <a:r>
              <a:rPr lang="ru-RU" sz="1600" kern="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усвоение ритмических моделей (чередование ударных и безударных слогов).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086171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10467718-5B8A-C01A-C1A8-7811CFFAEF81}"/>
              </a:ext>
            </a:extLst>
          </p:cNvPr>
          <p:cNvSpPr txBox="1"/>
          <p:nvPr/>
        </p:nvSpPr>
        <p:spPr>
          <a:xfrm>
            <a:off x="1740023" y="355106"/>
            <a:ext cx="9472474" cy="507267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b="1" kern="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Литература</a:t>
            </a:r>
            <a:endParaRPr lang="en-US" b="1" kern="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sz="1400" kern="1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4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1.Бурая Е. А. Словесное ударение в канадском варианте английского языка в мультикультурном мире/</a:t>
            </a:r>
            <a:r>
              <a:rPr lang="en-US" sz="14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/</a:t>
            </a:r>
            <a:r>
              <a:rPr lang="ru-RU" sz="14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Вестник МГЛУ. Гуманитарные науки. </a:t>
            </a:r>
            <a:r>
              <a:rPr lang="ru-RU" sz="14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Вып</a:t>
            </a:r>
            <a:r>
              <a:rPr lang="ru-RU" sz="14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5 (821) / 2019 С.10</a:t>
            </a:r>
            <a:endParaRPr lang="ru-RU" sz="1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4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 Онищенко Ю. В. Множественность стандартов английского языка в Великобритании </a:t>
            </a:r>
            <a:r>
              <a:rPr lang="en-US" sz="14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//</a:t>
            </a:r>
            <a:r>
              <a:rPr lang="ru-RU" sz="14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Ученые записки Крымского федерального университета имени В. И. Вернадского Филологические науки. Том</a:t>
            </a:r>
            <a:r>
              <a:rPr lang="en-US" sz="14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2 (68). № 2. </a:t>
            </a:r>
            <a:r>
              <a:rPr lang="ru-RU" sz="14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</a:t>
            </a:r>
            <a:r>
              <a:rPr lang="en-US" sz="14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1. 2016 </a:t>
            </a:r>
            <a:r>
              <a:rPr lang="ru-RU" sz="14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</a:t>
            </a:r>
            <a:r>
              <a:rPr lang="en-US" sz="14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ru-RU" sz="14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</a:t>
            </a:r>
            <a:r>
              <a:rPr lang="en-US" sz="14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209.</a:t>
            </a:r>
            <a:endParaRPr lang="ru-RU" sz="1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4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3.Gimson A.C. Hodder A., An Introduction to the Pronunciation of English</a:t>
            </a:r>
            <a:r>
              <a:rPr lang="ru-RU" sz="1400" kern="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en-US" sz="14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London,1981, P.88 </a:t>
            </a:r>
            <a:endParaRPr lang="ru-RU" sz="1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4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4. </a:t>
            </a:r>
            <a:r>
              <a:rPr lang="ru-RU" sz="14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Рабаданова</a:t>
            </a:r>
            <a:r>
              <a:rPr lang="ru-RU" sz="14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</a:t>
            </a:r>
            <a:r>
              <a:rPr lang="en-US" sz="1400" kern="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ru-RU" sz="1400" kern="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М.</a:t>
            </a:r>
            <a:r>
              <a:rPr lang="ru-RU" sz="14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BBC English как языковая норма английского языка </a:t>
            </a:r>
            <a:r>
              <a:rPr lang="en-US" sz="14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//</a:t>
            </a:r>
            <a:r>
              <a:rPr lang="ru-RU" sz="14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Цифровая Наука № 9 - 1 2021. С .18</a:t>
            </a:r>
            <a:endParaRPr lang="ru-RU" sz="1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4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5. Любушкин А. Д., Капура Н. В. Проблема существования элитарного английского в современном британском обществе // Научно-методический</a:t>
            </a:r>
            <a:r>
              <a:rPr lang="en-US" sz="14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электронный журнал «Концепт». – 2018. – № 2 (февраль) </a:t>
            </a:r>
            <a:endParaRPr lang="en-US" sz="1400" kern="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4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URL: </a:t>
            </a:r>
            <a:r>
              <a:rPr lang="ru-RU" sz="14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http://ekoncept.ru/2018/185006.htm</a:t>
            </a:r>
            <a:r>
              <a:rPr lang="ru-RU" sz="14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en-US" sz="14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u-RU" sz="1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4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6 Безбородова М. В. </a:t>
            </a:r>
            <a:r>
              <a:rPr lang="ru-RU" sz="14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Estuary</a:t>
            </a:r>
            <a:r>
              <a:rPr lang="ru-RU" sz="14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English в речи молодых образованных  носителей британского варианта английского языка Вестник МГЛУ. Выпуск 1 (712) / 2015. С.12</a:t>
            </a:r>
            <a:endParaRPr lang="ru-RU" sz="1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4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7. Сунцова И. П. Вводный курс фонетики немецкого языка  Изд-во литературы на иностранных языках. М.1958 </a:t>
            </a:r>
            <a:r>
              <a:rPr lang="en-US" sz="14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URL:</a:t>
            </a:r>
            <a:r>
              <a:rPr lang="ru-RU" sz="1400" u="sng" kern="100" dirty="0">
                <a:solidFill>
                  <a:srgbClr val="0563C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https://studme.org/358594/pedagogika/znachenie_vvodnogo_kursa</a:t>
            </a:r>
            <a:r>
              <a:rPr lang="ru-RU" sz="14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u-RU" sz="1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8.</a:t>
            </a:r>
            <a:r>
              <a:rPr lang="ru-RU" sz="1400" dirty="0">
                <a:solidFill>
                  <a:srgbClr val="26262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Борисов А.С., Григорьев С.В. Скороговорки. </a:t>
            </a:r>
            <a:r>
              <a:rPr lang="ru-RU" sz="1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Этнопедагогика</a:t>
            </a:r>
            <a:r>
              <a:rPr lang="ru-RU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и современность: Научно-методическое пособие. Издание 3-3, дополненное.-М.:МГДД(Ю)Т, 2008. С.58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xmlns="" val="233377175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FF290BA-279D-F5B0-8AEC-8F306E965FC2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4003829" y="2858610"/>
            <a:ext cx="5433133" cy="1918178"/>
          </a:xfrm>
        </p:spPr>
        <p:txBody>
          <a:bodyPr>
            <a:normAutofit/>
          </a:bodyPr>
          <a:lstStyle/>
          <a:p>
            <a:r>
              <a:rPr lang="en-US" sz="4400" dirty="0">
                <a:solidFill>
                  <a:srgbClr val="00B050"/>
                </a:solidFill>
              </a:rPr>
              <a:t>Thank you </a:t>
            </a:r>
            <a:endParaRPr lang="ru-RU" sz="44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151834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FF290BA-279D-F5B0-8AEC-8F306E965FC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52257" y="2514600"/>
            <a:ext cx="10652356" cy="2262781"/>
          </a:xfrm>
        </p:spPr>
        <p:txBody>
          <a:bodyPr/>
          <a:lstStyle/>
          <a:p>
            <a:r>
              <a:rPr lang="ru-RU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0544F7D7-6C7B-FDF5-E64C-AD1712B52AA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89214" y="4163627"/>
            <a:ext cx="8037358" cy="1740035"/>
          </a:xfrm>
        </p:spPr>
        <p:txBody>
          <a:bodyPr>
            <a:noAutofit/>
          </a:bodyPr>
          <a:lstStyle/>
          <a:p>
            <a:r>
              <a:rPr lang="ru-RU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вопросы:</a:t>
            </a:r>
          </a:p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1.Какая вариативная норма британского произношения? </a:t>
            </a:r>
          </a:p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2.Сколько времени потребуется, чтобы навык стал продуктивным?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51F031D6-19DC-071C-AF73-56E1DD88A399}"/>
              </a:ext>
            </a:extLst>
          </p:cNvPr>
          <p:cNvSpPr txBox="1"/>
          <p:nvPr/>
        </p:nvSpPr>
        <p:spPr>
          <a:xfrm>
            <a:off x="1349405" y="497150"/>
            <a:ext cx="10466773" cy="33880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ru-RU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Рассматривая обучение иностранному языку как процесс активного усвоения произносительных навыков мы руководствуемся следующими методическими целями: </a:t>
            </a: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ru-RU" sz="18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1) чему учить? </a:t>
            </a: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ru-RU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2) как учить? </a:t>
            </a: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ru-RU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3) для какого вида профессиональной деятельности?</a:t>
            </a:r>
          </a:p>
          <a:p>
            <a:pPr>
              <a:lnSpc>
                <a:spcPct val="150000"/>
              </a:lnSpc>
              <a:spcAft>
                <a:spcPts val="800"/>
              </a:spcAft>
            </a:pPr>
            <a:endParaRPr lang="ru-RU" kern="1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50000"/>
              </a:lnSpc>
              <a:spcAft>
                <a:spcPts val="800"/>
              </a:spcAft>
              <a:buAutoNum type="arabicParenR"/>
            </a:pPr>
            <a:endParaRPr lang="ru-RU" sz="1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165600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FF290BA-279D-F5B0-8AEC-8F306E965FC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0544F7D7-6C7B-FDF5-E64C-AD1712B52AA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46555" y="4048217"/>
            <a:ext cx="9579005" cy="2170589"/>
          </a:xfrm>
        </p:spPr>
        <p:txBody>
          <a:bodyPr>
            <a:norm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Итог: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Canadian English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pronunciation.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kern="1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британском варианте в словах </a:t>
            </a:r>
            <a:r>
              <a:rPr lang="en-US" kern="1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kern="1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&lt;заимствованных из французского языка&gt; и в женских именах, оканчивающихся на [-</a:t>
            </a:r>
            <a:r>
              <a:rPr lang="ru-RU" kern="1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æn</a:t>
            </a:r>
            <a:r>
              <a:rPr lang="ru-RU" kern="1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], словах ударением отмечен первый слог, а в американском – последний, т. е. канадские варианты совпадают с американскими [1]. </a:t>
            </a:r>
            <a:r>
              <a:rPr lang="ru-RU" sz="1800" kern="1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Канадский стандарт ориентирован на американскую произносительную норму, однако, в отдельных словах ударение следует британской модели.</a:t>
            </a:r>
            <a:endParaRPr lang="ru-RU" sz="1800" kern="1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ru-RU" kern="1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6F5121D4-FB16-90F6-0ECB-23927D190FE5}"/>
              </a:ext>
            </a:extLst>
          </p:cNvPr>
          <p:cNvSpPr txBox="1"/>
          <p:nvPr/>
        </p:nvSpPr>
        <p:spPr>
          <a:xfrm>
            <a:off x="2121763" y="639193"/>
            <a:ext cx="9135122" cy="25408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ru-RU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Среди преподавателей фонетистов не существует единого мнения касательно того, фонетику какого варианта английского языка британского или американского следует преподавать,</a:t>
            </a:r>
            <a:r>
              <a:rPr lang="en-US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и какой язык более востребован в будущей профессии британский или же американский английский. В последствии мы можем наблюдать следующие случаи, когда преподаватель-американист преподает английский язык студентам, которых учили британской произносительной норме в школе.</a:t>
            </a:r>
            <a:endParaRPr lang="ru-RU" sz="1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043457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FF290BA-279D-F5B0-8AEC-8F306E965FC2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3276600" y="2514600"/>
            <a:ext cx="8915400" cy="2262188"/>
          </a:xfrm>
        </p:spPr>
        <p:txBody>
          <a:bodyPr/>
          <a:lstStyle/>
          <a:p>
            <a:r>
              <a:rPr lang="ru-RU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D7998569-F51D-D9A2-7524-E8D55F451A52}"/>
              </a:ext>
            </a:extLst>
          </p:cNvPr>
          <p:cNvSpPr txBox="1"/>
          <p:nvPr/>
        </p:nvSpPr>
        <p:spPr>
          <a:xfrm>
            <a:off x="1970843" y="443884"/>
            <a:ext cx="9365941" cy="630166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Произношение, как важная часть диалекта служит социальным маркером и способствует стратификации в обществе. В Великобритании оно стало показателем успешности, престижа, элементом формирования имиджа. Акценты по всей Великобритании зависят от набора фонем региональных диалектов, и носители английского языка часто могут довольно точно сказать, откуда родом человек, часто с точностью до нескольких километров.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Кроме того, говорящие могут изменять свое произношение и словарный запас в сторону 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Standard English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особенно в публичных местах. Как следствие, акцент, наиболее известный многим людям за пределами Соединенного Королевства - акцент 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Received Pronunciation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RP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).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В 20 веке наряду с этим термином употреблялись следующие понятия, как тождественные ему: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Received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Standard English (или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Received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Standard) и Public School English (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Henry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Cecil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Wyld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); Public School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Pronunciation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(Дэниел Джонс) преимущественно к использованию термина как такового; General British в словаре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Oxford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Advanced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Learner’s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Dictionary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(3-е издание 1974 г., где он противопоставлен General American);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standard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S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outhern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pronunciation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;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and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standard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(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spoken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) British English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[2]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  <a: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>
              <a:lnSpc>
                <a:spcPct val="150000"/>
              </a:lnSpc>
              <a:spcAft>
                <a:spcPts val="800"/>
              </a:spcAft>
            </a:pP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071220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FF290BA-279D-F5B0-8AEC-8F306E965FC2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3276600" y="2514600"/>
            <a:ext cx="8915400" cy="2262188"/>
          </a:xfrm>
        </p:spPr>
        <p:txBody>
          <a:bodyPr/>
          <a:lstStyle/>
          <a:p>
            <a:r>
              <a:rPr lang="ru-RU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00734B41-85FC-A726-8E1E-AE49B7604363}"/>
              </a:ext>
            </a:extLst>
          </p:cNvPr>
          <p:cNvSpPr txBox="1"/>
          <p:nvPr/>
        </p:nvSpPr>
        <p:spPr>
          <a:xfrm>
            <a:off x="1935333" y="918719"/>
            <a:ext cx="9561250" cy="58648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RP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является акцентом разговорного английского. В отличие от других британских акцентов, он идентифицируется не столько с конкретным регионом, сколько с определенной социальной группой, хотя и имеет связи с акцентом Южной Англии. 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RP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ассоциируется с образованными ораторами и официальной речью. Оно связано с престижем и авторитетом, но также с привилегиями и высокомерием. Некоторые люди даже думают, что название 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Received Pronunciation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представляет собой проблему: если были приобретены только некоторые акценты или произношения, то подразумевается, что другие должны быть отвергнуты или отвергнуты.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До недавнего времени английский язык 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RP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считался более подходящим образованным людям, чем другие акценты, и его называли английским 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King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'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( или 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Queen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'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) 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English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или даже "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BBC English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" (из-за того, что в первые годы вещания очень редко можно было услышать любые другие диалекты на 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BBC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). «…Основные формы 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RP 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наиболее часто используются и типизированы произношением на р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диовещания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BBC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а формы 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Advanced RP 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главным образом используются… молодыми людьми из высших слоев общества, но также с целью престижа в определенных профессиональных кругах»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[3].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192657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FF290BA-279D-F5B0-8AEC-8F306E965FC2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3276600" y="2514600"/>
            <a:ext cx="8915400" cy="2262188"/>
          </a:xfrm>
        </p:spPr>
        <p:txBody>
          <a:bodyPr/>
          <a:lstStyle/>
          <a:p>
            <a:r>
              <a:rPr lang="ru-RU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00734B41-85FC-A726-8E1E-AE49B7604363}"/>
              </a:ext>
            </a:extLst>
          </p:cNvPr>
          <p:cNvSpPr txBox="1"/>
          <p:nvPr/>
        </p:nvSpPr>
        <p:spPr>
          <a:xfrm>
            <a:off x="1935333" y="918719"/>
            <a:ext cx="9561250" cy="54493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Термин «BBC English» вошел в язык и до сих пор широко используется, хотя на BBC используется целый ряд акцентов. Этот термин используется даже лингвистами. Возможно, это связано с тем, что, как мы видели, RP — многозначный и проблематичный термин, который вызывает множество проблем и дебатов. Поэтому некоторые лингвисты теперь следуют популярному употреблению, переименовывая то, что они раньше называли RP, в «BBC English», а в некоторых специализированных словарях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словарях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произношения представленный акцент теперь называется «BBC English» вместо RP. «В Великобритании наблюдается тенденция к росту влияния региональных акцентов, что находит отражение в программах национального радиовещания (BBC Radio 1, BBC Radio 4, BBC Radio 5 Live), направленного на британских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англофонов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В свою очередь дикторская речь, ориентирующаяся на глобальную англоязычную аудиторию (BBC World Service) характеризуются меньшей представленностью специфических черт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внутрибританских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диалектов, поскольку данные особенности не всегда воспринимаются…»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[4]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202926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FF290BA-279D-F5B0-8AEC-8F306E965FC2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3276600" y="2514600"/>
            <a:ext cx="8915400" cy="2262188"/>
          </a:xfrm>
        </p:spPr>
        <p:txBody>
          <a:bodyPr/>
          <a:lstStyle/>
          <a:p>
            <a:r>
              <a:rPr lang="ru-RU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668CBA40-5B2F-0BDB-BBF5-DB733D90F889}"/>
              </a:ext>
            </a:extLst>
          </p:cNvPr>
          <p:cNvSpPr txBox="1"/>
          <p:nvPr/>
        </p:nvSpPr>
        <p:spPr>
          <a:xfrm>
            <a:off x="1793289" y="503221"/>
            <a:ext cx="9587883" cy="61272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ru-RU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настоящее время RP по-прежнему является акцентом, обычно представленным в словарях, которые дают произношение, и он также используется в качестве модели для преподавания английского языка как иностранного. Возможно, по этой причине RP часто считают неизменяющимся акцентом (по различным данным на нем говорит 3-4% процента населения); стандарт, по которому другие акценты могут быть измерены или оценены. Некоторые люди даже не думают об этом как об акценте, а скорее как о способе говорить без акцента. Однако, внутри групп людей, которые, как говорят, говорят на RP, существуют значительные различия, этот термин по-разному интерпретируется разными людьми, и сам RP со временем значительно изменился. </a:t>
            </a:r>
            <a:r>
              <a:rPr lang="ru-RU" sz="16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работе «</a:t>
            </a:r>
            <a:r>
              <a:rPr lang="en-US" sz="16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Introduction to the Pronunciation of English</a:t>
            </a:r>
            <a:r>
              <a:rPr lang="ru-RU" sz="16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» </a:t>
            </a:r>
            <a:r>
              <a:rPr lang="ru-RU" sz="1600" b="1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Гимсона</a:t>
            </a:r>
            <a:r>
              <a:rPr lang="ru-RU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под редакцией Алана </a:t>
            </a:r>
            <a:r>
              <a:rPr lang="ru-RU" sz="1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Кратендена</a:t>
            </a:r>
            <a:r>
              <a:rPr lang="ru-RU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en-US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Alan </a:t>
            </a:r>
            <a:r>
              <a:rPr lang="en-US" sz="1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Cruttenden</a:t>
            </a:r>
            <a:r>
              <a:rPr lang="ru-RU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2001), </a:t>
            </a:r>
            <a:r>
              <a:rPr lang="ru-RU" sz="16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была предложена новая классификация </a:t>
            </a:r>
            <a:r>
              <a:rPr lang="en-US" sz="16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RP</a:t>
            </a:r>
            <a:r>
              <a:rPr lang="ru-RU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 marL="342900" lvl="0" indent="-342900" algn="just">
              <a:lnSpc>
                <a:spcPct val="150000"/>
              </a:lnSpc>
              <a:buFont typeface="+mj-lt"/>
              <a:buAutoNum type="arabicParenR"/>
            </a:pPr>
            <a:r>
              <a:rPr lang="en-US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General RP</a:t>
            </a:r>
            <a:endParaRPr lang="ru-RU" sz="16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buFont typeface="+mj-lt"/>
              <a:buAutoNum type="arabicParenR"/>
            </a:pPr>
            <a:r>
              <a:rPr lang="en-US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Refined RP</a:t>
            </a:r>
            <a:endParaRPr lang="ru-RU" sz="16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buFont typeface="+mj-lt"/>
              <a:buAutoNum type="arabicParenR"/>
            </a:pPr>
            <a:r>
              <a:rPr lang="en-US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Regional RP</a:t>
            </a:r>
            <a:endParaRPr lang="ru-RU" sz="16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ru-RU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Под нормой произношения </a:t>
            </a:r>
            <a:r>
              <a:rPr lang="en-US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Regional RP</a:t>
            </a:r>
            <a:r>
              <a:rPr lang="ru-RU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подразумевалась стандартная произносительная норма в определенных географических регионах, которые обычно близки к национальному варианту </a:t>
            </a:r>
            <a:r>
              <a:rPr lang="en-US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RP</a:t>
            </a:r>
            <a:r>
              <a:rPr lang="ru-RU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но отражает региональные особенности произношения.</a:t>
            </a: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316179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FF290BA-279D-F5B0-8AEC-8F306E965FC2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3276600" y="2514600"/>
            <a:ext cx="8915400" cy="2262188"/>
          </a:xfrm>
        </p:spPr>
        <p:txBody>
          <a:bodyPr/>
          <a:lstStyle/>
          <a:p>
            <a:r>
              <a:rPr lang="ru-RU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6D495C28-B324-8BDA-5383-1A4AB750402B}"/>
              </a:ext>
            </a:extLst>
          </p:cNvPr>
          <p:cNvSpPr txBox="1"/>
          <p:nvPr/>
        </p:nvSpPr>
        <p:spPr>
          <a:xfrm>
            <a:off x="1518082" y="470517"/>
            <a:ext cx="9712170" cy="55417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Ряд исследователей на современном этапе развития английского языка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выде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ляют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6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фонетических систем: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 RP –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received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pronunciation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нормативное британское произношение,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харак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терное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для речи профессорско-преподавательского состава главных классических университетов Англии, а также дикторов центральных государственных каналов.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 General American – вариант американского английского произношения.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 Scottish English – шотландский вариант английского произношения.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4. Northern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England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English – северо-английский вариант английского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произ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ношения.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5.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Cockney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вариант произношения, характерный для кокни.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6.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Australian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English – австралийский вариант английского произношения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[5].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920594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FF290BA-279D-F5B0-8AEC-8F306E965FC2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3276600" y="2514600"/>
            <a:ext cx="8915400" cy="2262188"/>
          </a:xfrm>
        </p:spPr>
        <p:txBody>
          <a:bodyPr/>
          <a:lstStyle/>
          <a:p>
            <a:r>
              <a:rPr lang="ru-RU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2EED5EA1-9355-1FA6-2B4D-A682627180C1}"/>
              </a:ext>
            </a:extLst>
          </p:cNvPr>
          <p:cNvSpPr txBox="1"/>
          <p:nvPr/>
        </p:nvSpPr>
        <p:spPr>
          <a:xfrm>
            <a:off x="1296141" y="435006"/>
            <a:ext cx="10156054" cy="567584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spcAft>
                <a:spcPts val="800"/>
              </a:spcAft>
            </a:pPr>
            <a:r>
              <a:rPr lang="ru-RU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Многие носители языка, особенно преподаватели английского языка, профессора колледжей и университетов в своем произношении близки к 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RP</a:t>
            </a:r>
            <a:r>
              <a:rPr lang="ru-RU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т.е. 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Near</a:t>
            </a:r>
            <a:r>
              <a:rPr lang="ru-RU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RP Southern</a:t>
            </a:r>
            <a:r>
              <a:rPr lang="ru-RU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произносительной норме.</a:t>
            </a:r>
          </a:p>
          <a:p>
            <a:pPr algn="just">
              <a:spcAft>
                <a:spcPts val="800"/>
              </a:spcAft>
            </a:pPr>
            <a:r>
              <a:rPr lang="ru-RU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Существует один региональный тип 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RP</a:t>
            </a:r>
            <a:r>
              <a:rPr lang="ru-RU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который активно обсуждается с начала 2000-х годов, это </a:t>
            </a:r>
            <a:r>
              <a:rPr lang="en-US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Estuary English</a:t>
            </a:r>
            <a:r>
              <a:rPr lang="ru-RU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который очень близок к </a:t>
            </a:r>
            <a:r>
              <a:rPr lang="en-US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Advanced RP </a:t>
            </a:r>
            <a:r>
              <a:rPr lang="ru-RU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или </a:t>
            </a:r>
            <a:r>
              <a:rPr lang="en-US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Near</a:t>
            </a:r>
            <a:r>
              <a:rPr lang="ru-RU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en-US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RP</a:t>
            </a:r>
            <a:r>
              <a:rPr lang="ru-RU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акцент.</a:t>
            </a:r>
          </a:p>
          <a:p>
            <a:pPr>
              <a:spcAft>
                <a:spcPts val="800"/>
              </a:spcAft>
            </a:pPr>
            <a:r>
              <a:rPr lang="ru-RU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Следует отметить, что в течение нескольких десятилетий региональные акценты были более широко восприняты и часто слышны. Таким образом, относительно недавнее распространение 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Estuary English</a:t>
            </a:r>
            <a:r>
              <a:rPr lang="ru-RU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английского языка влияет на акценты на юго-востоке. 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</a:t>
            </a:r>
            <a:r>
              <a:rPr lang="en-US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stuary English </a:t>
            </a:r>
            <a:r>
              <a:rPr lang="ru-RU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— это название, данное форме (формам) английского языка, </a:t>
            </a:r>
            <a:r>
              <a:rPr lang="ru-RU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широко распространенной </a:t>
            </a:r>
            <a:r>
              <a:rPr lang="ru-RU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Лондоне </a:t>
            </a:r>
            <a:r>
              <a:rPr lang="ru-RU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 его окрестностях и, в более общем смысле, </a:t>
            </a:r>
            <a:r>
              <a:rPr lang="ru-RU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 юго-востоке Англии (особенно в районе Лондона, Кента и Эссекса) — вдоль реки Темзы и ее устья</a:t>
            </a:r>
            <a:r>
              <a:rPr lang="ru-RU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Этот акцент, как разновидность произношения впервые стал известен публике в статье Дэвида </a:t>
            </a:r>
            <a:r>
              <a:rPr lang="ru-RU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Розварна</a:t>
            </a:r>
            <a:r>
              <a:rPr lang="ru-RU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 «Times </a:t>
            </a:r>
            <a:r>
              <a:rPr lang="ru-RU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Educational</a:t>
            </a:r>
            <a:r>
              <a:rPr lang="ru-RU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Supplement</a:t>
            </a:r>
            <a:r>
              <a:rPr lang="ru-RU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» в октябре 1984 года. </a:t>
            </a:r>
            <a:r>
              <a:rPr lang="ru-RU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Розварн</a:t>
            </a:r>
            <a:r>
              <a:rPr lang="ru-RU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утверждал, что в конечном итоге он может заменить RP в качестве стандартного английского произношения. Исследования показали, что </a:t>
            </a:r>
            <a:r>
              <a:rPr lang="ru-RU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Estuary</a:t>
            </a:r>
            <a:r>
              <a:rPr lang="ru-RU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English </a:t>
            </a:r>
            <a:r>
              <a:rPr lang="ru-RU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 является единой связной формой английского языка</a:t>
            </a:r>
            <a:r>
              <a:rPr lang="ru-RU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r>
              <a:rPr lang="ru-RU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скорее, в действительности, конструкция, состоит из некоторых (но не всех) фонетических особенностей лондонской речи рабочего класса, </a:t>
            </a:r>
            <a:r>
              <a:rPr lang="ru-RU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распространяющейся с разной скоростью в социальном плане в речь среднего класса и географически в другие акценты юго-восточной Англии. </a:t>
            </a:r>
            <a:r>
              <a:rPr lang="en-US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Roach, Peter (2004), "British English: Received Pronunciation", Journal of the International Phonetic Association 34 (2): 239-245</a:t>
            </a:r>
            <a:endParaRPr lang="ru-RU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800"/>
              </a:spcAft>
            </a:pP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05715058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Wisp">
      <a:dk1>
        <a:sysClr val="windowText" lastClr="000000"/>
      </a:dk1>
      <a:lt1>
        <a:sysClr val="window" lastClr="FFFFFF"/>
      </a:lt1>
      <a:dk2>
        <a:srgbClr val="647252"/>
      </a:dk2>
      <a:lt2>
        <a:srgbClr val="EAE8CF"/>
      </a:lt2>
      <a:accent1>
        <a:srgbClr val="E78712"/>
      </a:accent1>
      <a:accent2>
        <a:srgbClr val="B73C26"/>
      </a:accent2>
      <a:accent3>
        <a:srgbClr val="865331"/>
      </a:accent3>
      <a:accent4>
        <a:srgbClr val="B38648"/>
      </a:accent4>
      <a:accent5>
        <a:srgbClr val="BBB473"/>
      </a:accent5>
      <a:accent6>
        <a:srgbClr val="849276"/>
      </a:accent6>
      <a:hlink>
        <a:srgbClr val="FDAB2A"/>
      </a:hlink>
      <a:folHlink>
        <a:srgbClr val="CCB182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54F6613E-5ED7-40ED-90A8-F639BE712C0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302</TotalTime>
  <Words>1961</Words>
  <Application>Microsoft Office PowerPoint</Application>
  <PresentationFormat>Произвольный</PresentationFormat>
  <Paragraphs>60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Легкий дым</vt:lpstr>
      <vt:lpstr>II Межвузовская научно-практическая конференция «Актуальные ориентиры при проектировании содержания иноязычного образования в нелингвистическом университете»  Особенности преподавания фонетики британского английского языка в ВУЗе.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Слайд 11</vt:lpstr>
      <vt:lpstr>Слайд 12</vt:lpstr>
      <vt:lpstr>Обучение фонетике в ВУЗах обычно строится на подражании специальным аудиозаписям и отработка речевых конструкций в специальных упражнениях  «дриллах» (drills), а также в имитационном  воспроизведении речевых моделей. Несмотря на их многообразие (порядка 12), в повседневных ситуациях речевого общения образованный британец использует лишь 8-10 из них.  Обучение технике «теневого чтения» (shadow reading). Она заключается в следующем:  «Преподаватель читает текст вслух, а учащиеся за ним, размечая в  тексте для ударения&lt; фразовые и логические&gt; Преподаватель читает текст второй раз, а учащиеся размечаю связывание (linking) Отдельные фрагменты, которые показывают хорошие примеры связывания &lt; слов &gt; или сложных случаев произношения произношения, затем можно закрепить речевыми упражнениями - «дриллами». Студенты практикуют эти аспекты произношения, читая текст про себя, прежде чем преподаватель снова прочитает текст вслух, и они слушают. Затем учащиеся читают текст вместе с преподавателем, они должны начать и закончить чтение одновременно с учителем, который читает текст с обычной скоростью. Это хорошо работает после некоторого знакомства с правилами произношения — связной речью, ударением и интонацией». </vt:lpstr>
      <vt:lpstr>В этом упражнении (shadow reading) используется текст из учебника, а также практика аудирования и произношения. Это задание является сложным, мотивирующим, и может быть использована со студентами любого уровня языковой подготовки. Чтение про себя компенсирует недостаток общения на иностранном языке, за счет механизма внутренней речи. Чтение в слух способствует самокоррекции. Другим вариантом поставки произношения являются скороговорки или лимерики. «Использование скороговорок в программах изучения языков…является делом очень благодарным - ­отработка произношения и беглости речи и интерес…все же немаловажные задачи для учащегося» [8] Пение на английском языке способствует развитию фонематического слуха у обучающихся. Стимульный материал: копирование реплик и моделей речевого поведение героев ситкома. Заучивание стихотворений: усвоение ритмических моделей (чередование ударных и безударных слогов).</vt:lpstr>
      <vt:lpstr>Слайд 15</vt:lpstr>
      <vt:lpstr>Thank you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Особенности преподавания фонетики британского английского языка в ВУЗе.</dc:title>
  <dc:creator>Asus</dc:creator>
  <cp:lastModifiedBy>PaskachevaHA</cp:lastModifiedBy>
  <cp:revision>22</cp:revision>
  <dcterms:created xsi:type="dcterms:W3CDTF">2022-05-16T16:52:24Z</dcterms:created>
  <dcterms:modified xsi:type="dcterms:W3CDTF">2022-05-20T10:34:40Z</dcterms:modified>
</cp:coreProperties>
</file>